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14"/>
  </p:notesMasterIdLst>
  <p:sldIdLst>
    <p:sldId id="256" r:id="rId2"/>
    <p:sldId id="266" r:id="rId3"/>
    <p:sldId id="267" r:id="rId4"/>
    <p:sldId id="268" r:id="rId5"/>
    <p:sldId id="257" r:id="rId6"/>
    <p:sldId id="269" r:id="rId7"/>
    <p:sldId id="258" r:id="rId8"/>
    <p:sldId id="259" r:id="rId9"/>
    <p:sldId id="260" r:id="rId10"/>
    <p:sldId id="270" r:id="rId11"/>
    <p:sldId id="271" r:id="rId12"/>
    <p:sldId id="261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45994-0CB2-40A2-8A38-3A5156DCB36A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AD443-6AEC-46EF-B0D2-9829389E9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AD443-6AEC-46EF-B0D2-9829389E98A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17541C-08D3-4A3F-9CE3-577E08C3BB55}" type="datetimeFigureOut">
              <a:rPr lang="uk-UA" smtClean="0"/>
              <a:pPr/>
              <a:t>30.03.2017</a:t>
            </a:fld>
            <a:endParaRPr lang="uk-UA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069102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ЗАЯВЛЕННЯ КЛОПОТАНЬ</a:t>
            </a:r>
            <a:endParaRPr lang="uk-UA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uk-UA" sz="3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Клопотання під час оскарження рішення Дисциплінарної </a:t>
            </a:r>
            <a:r>
              <a:rPr lang="uk-UA" sz="3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палати:</a:t>
            </a:r>
            <a:endParaRPr lang="uk-UA" sz="3000" b="1" dirty="0"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772816"/>
            <a:ext cx="7498080" cy="4800600"/>
          </a:xfrm>
        </p:spPr>
        <p:txBody>
          <a:bodyPr/>
          <a:lstStyle/>
          <a:p>
            <a:pPr lvl="0" algn="just">
              <a:buClr>
                <a:schemeClr val="bg2">
                  <a:lumMod val="50000"/>
                </a:schemeClr>
              </a:buClr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лопотання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про поновлення строку для оскарження рішення Дисциплінарної палати із зазначенням поважних причин пропуску такого строку (30-денний з дня ухвалення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1800"/>
              </a:spcBef>
              <a:buClr>
                <a:schemeClr val="bg2">
                  <a:lumMod val="50000"/>
                </a:schemeClr>
              </a:buClr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лопотання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аналогічні ІІ групі в залежності від викладених у рішенні про притягнення до дисциплінарної відповідальності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обставин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uk-UA" sz="3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Клопотання під час розгляду скарги на рішення Дисциплінарної </a:t>
            </a:r>
            <a:r>
              <a:rPr lang="uk-UA" sz="3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палати:</a:t>
            </a:r>
            <a:endParaRPr lang="uk-UA" sz="3000" b="1" dirty="0"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132856"/>
            <a:ext cx="7498080" cy="4152528"/>
          </a:xfrm>
        </p:spPr>
        <p:txBody>
          <a:bodyPr>
            <a:normAutofit/>
          </a:bodyPr>
          <a:lstStyle/>
          <a:p>
            <a:pPr lvl="0" algn="just">
              <a:buClr>
                <a:schemeClr val="bg2">
                  <a:lumMod val="50000"/>
                </a:schemeClr>
              </a:buClr>
              <a:buSzPct val="70000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лопотання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аналогічні до клопотань на стадії розгляду дисциплінарної справи Дисциплінарною палатою ВРП (стаття 49 Закону України «Про Вищу раду правосуддя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»)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ВИСНОВКИ:</a:t>
            </a:r>
            <a:endParaRPr lang="uk-UA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перелік клопотань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НЕ є вичерпним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основне завдання при заявленні клопотань –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побудова лінії захисту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вироблення тактики поведінки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основна мета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заявлення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клопотань –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доказування невинуватості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основна ознака клопотань –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обґрунтованість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pSp>
        <p:nvGrpSpPr>
          <p:cNvPr id="24597" name="Group 21"/>
          <p:cNvGrpSpPr>
            <a:grpSpLocks noChangeAspect="1"/>
          </p:cNvGrpSpPr>
          <p:nvPr/>
        </p:nvGrpSpPr>
        <p:grpSpPr bwMode="auto">
          <a:xfrm>
            <a:off x="413" y="620688"/>
            <a:ext cx="9143983" cy="5616517"/>
            <a:chOff x="1679" y="1724"/>
            <a:chExt cx="10867" cy="6634"/>
          </a:xfrm>
        </p:grpSpPr>
        <p:sp>
          <p:nvSpPr>
            <p:cNvPr id="24609" name="AutoShape 33"/>
            <p:cNvSpPr>
              <a:spLocks noChangeAspect="1" noChangeArrowheads="1" noTextEdit="1"/>
            </p:cNvSpPr>
            <p:nvPr/>
          </p:nvSpPr>
          <p:spPr bwMode="auto">
            <a:xfrm>
              <a:off x="3090" y="1894"/>
              <a:ext cx="7256" cy="523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4608" name="Text Box 32"/>
            <p:cNvSpPr txBox="1">
              <a:spLocks noChangeArrowheads="1"/>
            </p:cNvSpPr>
            <p:nvPr/>
          </p:nvSpPr>
          <p:spPr bwMode="auto">
            <a:xfrm>
              <a:off x="4374" y="1724"/>
              <a:ext cx="4353" cy="10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ОТРИМАННЯ СКАРГИ</a:t>
              </a:r>
              <a:endPara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07" name="Line 31"/>
            <p:cNvSpPr>
              <a:spLocks noChangeShapeType="1"/>
            </p:cNvSpPr>
            <p:nvPr/>
          </p:nvSpPr>
          <p:spPr bwMode="auto">
            <a:xfrm flipH="1">
              <a:off x="6599" y="2745"/>
              <a:ext cx="2" cy="6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4606" name="Text Box 30"/>
            <p:cNvSpPr txBox="1">
              <a:spLocks noChangeArrowheads="1"/>
            </p:cNvSpPr>
            <p:nvPr/>
          </p:nvSpPr>
          <p:spPr bwMode="auto">
            <a:xfrm>
              <a:off x="3861" y="3425"/>
              <a:ext cx="5391" cy="16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Особисте осмислення ступеню ризику</a:t>
              </a:r>
              <a:endPara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05" name="Line 29"/>
            <p:cNvSpPr>
              <a:spLocks noChangeShapeType="1"/>
            </p:cNvSpPr>
            <p:nvPr/>
          </p:nvSpPr>
          <p:spPr bwMode="auto">
            <a:xfrm flipH="1">
              <a:off x="2919" y="4871"/>
              <a:ext cx="95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4604" name="Line 28"/>
            <p:cNvSpPr>
              <a:spLocks noChangeShapeType="1"/>
            </p:cNvSpPr>
            <p:nvPr/>
          </p:nvSpPr>
          <p:spPr bwMode="auto">
            <a:xfrm flipH="1">
              <a:off x="4459" y="5041"/>
              <a:ext cx="1" cy="1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4603" name="Line 27"/>
            <p:cNvSpPr>
              <a:spLocks noChangeShapeType="1"/>
            </p:cNvSpPr>
            <p:nvPr/>
          </p:nvSpPr>
          <p:spPr bwMode="auto">
            <a:xfrm>
              <a:off x="9252" y="4786"/>
              <a:ext cx="1369" cy="8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4602" name="Line 26"/>
            <p:cNvSpPr>
              <a:spLocks noChangeShapeType="1"/>
            </p:cNvSpPr>
            <p:nvPr/>
          </p:nvSpPr>
          <p:spPr bwMode="auto">
            <a:xfrm>
              <a:off x="6770" y="5041"/>
              <a:ext cx="0" cy="11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4601" name="Text Box 25"/>
            <p:cNvSpPr txBox="1">
              <a:spLocks noChangeArrowheads="1"/>
            </p:cNvSpPr>
            <p:nvPr/>
          </p:nvSpPr>
          <p:spPr bwMode="auto">
            <a:xfrm>
              <a:off x="9252" y="5807"/>
              <a:ext cx="3294" cy="11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недбалість</a:t>
              </a:r>
              <a:endPara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00" name="Text Box 24"/>
            <p:cNvSpPr txBox="1">
              <a:spLocks noChangeArrowheads="1"/>
            </p:cNvSpPr>
            <p:nvPr/>
          </p:nvSpPr>
          <p:spPr bwMode="auto">
            <a:xfrm>
              <a:off x="1679" y="5551"/>
              <a:ext cx="1839" cy="7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вина</a:t>
              </a:r>
              <a:endPara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3347" y="6317"/>
              <a:ext cx="1968" cy="10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судова помилка</a:t>
              </a:r>
              <a:endPara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98" name="Text Box 22"/>
            <p:cNvSpPr txBox="1">
              <a:spLocks noChangeArrowheads="1"/>
            </p:cNvSpPr>
            <p:nvPr/>
          </p:nvSpPr>
          <p:spPr bwMode="auto">
            <a:xfrm>
              <a:off x="5401" y="6232"/>
              <a:ext cx="3850" cy="2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uk-UA" sz="2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відсутність </a:t>
              </a:r>
              <a:r>
                <a:rPr lang="uk-UA" sz="2800" b="1" i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порушень</a:t>
              </a:r>
              <a:endParaRPr lang="en-US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2800" b="1" i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(безпідставна скарга)</a:t>
              </a:r>
              <a:endParaRPr lang="uk-UA" sz="28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979712" y="404664"/>
            <a:ext cx="6120680" cy="15841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Підстави для притягнення до дисциплінарної відповідальності, на які посилається скаржник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403648" y="2708920"/>
            <a:ext cx="3240360" cy="36724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Загальні клопотання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(без прив’язки до підстав для притягнення)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436096" y="2708920"/>
            <a:ext cx="3312368" cy="36724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Спеціальні клопотання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(можуть мати певні відмінності в залежності від підстав)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3059832" y="2060848"/>
            <a:ext cx="288032" cy="432048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6876256" y="2060848"/>
            <a:ext cx="288032" cy="432048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763688" y="404664"/>
            <a:ext cx="6696744" cy="8640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ОЗНАКА ВИННОСТІ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187624" y="1988840"/>
            <a:ext cx="7704856" cy="33843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НЕДБАЛІСТЬ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СУДОВА ПОМИЛКА?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C:\Users\samofalmm\Desktop\images.jpg"/>
          <p:cNvPicPr>
            <a:picLocks noChangeAspect="1" noChangeArrowheads="1"/>
          </p:cNvPicPr>
          <p:nvPr/>
        </p:nvPicPr>
        <p:blipFill>
          <a:blip r:embed="rId3" cstate="print"/>
          <a:srcRect l="15946" r="8314"/>
          <a:stretch>
            <a:fillRect/>
          </a:stretch>
        </p:blipFill>
        <p:spPr bwMode="auto">
          <a:xfrm>
            <a:off x="1331640" y="2276872"/>
            <a:ext cx="1512168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ВИДИ КЛОПОТАНЬ</a:t>
            </a:r>
            <a:endParaRPr lang="uk-UA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itchFamily="2" charset="2"/>
              <a:buChar char="q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І стадія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клопотання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 час попереднього вивчення та перевірки дисциплінарної скарги членом Дисциплінарної палати ВРП.</a:t>
            </a:r>
          </a:p>
          <a:p>
            <a:pPr marL="0" algn="just">
              <a:spcBef>
                <a:spcPts val="2400"/>
              </a:spcBef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ІІ стадія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клопотання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 початку розгляду дисциплінарної справи.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ВИДИ КЛОПОТАНЬ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ІІІ стадія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клопотання під час слухання дисциплінарної справи Дисциплінарною палатою ВРП.</a:t>
            </a:r>
          </a:p>
          <a:p>
            <a:pPr marL="0" algn="just">
              <a:spcBef>
                <a:spcPts val="1200"/>
              </a:spcBef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стадія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клопотання під час оскарження рішення Дисциплінарної палати ВРП про притягнення до дисциплінарної відповідальності до ВРП.</a:t>
            </a:r>
          </a:p>
          <a:p>
            <a:pPr marL="0" algn="just">
              <a:spcBef>
                <a:spcPts val="1200"/>
              </a:spcBef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стадія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клопотання під час розгляду скарги на рішення Дисциплінарної палати ВРП на засіданні ВРП.</a:t>
            </a:r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Клопотання під час попереднього вивчення та перевірки дисциплінарної скарги членом Дисциплінарної палати </a:t>
            </a:r>
            <a:r>
              <a:rPr lang="uk-UA" sz="2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ВРП:</a:t>
            </a:r>
            <a:endParaRPr lang="uk-UA" sz="2800" b="1" dirty="0"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628800"/>
            <a:ext cx="7498080" cy="4907632"/>
          </a:xfrm>
        </p:spPr>
        <p:txBody>
          <a:bodyPr>
            <a:normAutofit fontScale="85000" lnSpcReduction="20000"/>
          </a:bodyPr>
          <a:lstStyle/>
          <a:p>
            <a:pPr lvl="0" algn="just">
              <a:buClr>
                <a:schemeClr val="bg2">
                  <a:lumMod val="50000"/>
                </a:schemeClr>
              </a:buClr>
              <a:buSzPct val="70000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ознайомлення з усіма матеріалами скарги</a:t>
            </a:r>
          </a:p>
          <a:p>
            <a:pPr lvl="0" algn="just">
              <a:buClr>
                <a:schemeClr val="bg2">
                  <a:lumMod val="50000"/>
                </a:schemeClr>
              </a:buClr>
              <a:buSzPct val="70000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звернення ВРП  до інших органів з метою отримання додаткових матеріалів</a:t>
            </a:r>
          </a:p>
          <a:p>
            <a:pPr lvl="0" algn="just">
              <a:buClr>
                <a:schemeClr val="bg2">
                  <a:lumMod val="50000"/>
                </a:schemeClr>
              </a:buClr>
              <a:buSzPct val="70000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відвід члена Дисциплінарної палати, який проводить перевірку </a:t>
            </a:r>
          </a:p>
          <a:p>
            <a:pPr lvl="0" algn="just">
              <a:buClr>
                <a:schemeClr val="bg2">
                  <a:lumMod val="50000"/>
                </a:schemeClr>
              </a:buClr>
              <a:buSzPct val="70000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приєднання додаткових матеріалів, пояснень</a:t>
            </a:r>
          </a:p>
          <a:p>
            <a:pPr lvl="0" algn="just">
              <a:buClr>
                <a:schemeClr val="bg2">
                  <a:lumMod val="50000"/>
                </a:schemeClr>
              </a:buClr>
              <a:buSzPct val="70000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зупинення розгляду відповідного питання на період, необхідний для отримання запитуваної інформації чи документів</a:t>
            </a:r>
          </a:p>
          <a:p>
            <a:pPr lvl="0" algn="just">
              <a:buClr>
                <a:schemeClr val="bg2">
                  <a:lumMod val="50000"/>
                </a:schemeClr>
              </a:buClr>
              <a:buSzPct val="70000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залишення без розгляду скарги або її повернення скаржнику </a:t>
            </a:r>
          </a:p>
          <a:p>
            <a:pPr algn="just">
              <a:buFont typeface="Wingdings" pitchFamily="2" charset="2"/>
              <a:buChar char="ü"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Клопотання до початку розгляду дисциплінарної справи:</a:t>
            </a:r>
            <a:endParaRPr lang="uk-UA" sz="3000" b="1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>
              <a:buClr>
                <a:schemeClr val="bg2">
                  <a:lumMod val="50000"/>
                </a:schemeClr>
              </a:buClr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ознайомлення з рішенням (ухвалою) Дисциплінарної палати ВРП у випадку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неотримання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його у визначений строк</a:t>
            </a:r>
          </a:p>
          <a:p>
            <a:pPr lvl="0" algn="just">
              <a:buClr>
                <a:schemeClr val="bg2">
                  <a:lumMod val="50000"/>
                </a:schemeClr>
              </a:buClr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відвід члена Дисциплінарної палати ВРП, який проводить перевірку, про відвід іншого члена Дисциплінарної палати ВРП, яка розглядає скаргу</a:t>
            </a:r>
          </a:p>
          <a:p>
            <a:pPr lvl="0" algn="just">
              <a:buClr>
                <a:schemeClr val="bg2">
                  <a:lumMod val="50000"/>
                </a:schemeClr>
              </a:buClr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витребування  додаткових доказів (аналогічні першій стадії)</a:t>
            </a:r>
          </a:p>
          <a:p>
            <a:pPr lvl="0" algn="just">
              <a:buClr>
                <a:schemeClr val="bg2">
                  <a:lumMod val="50000"/>
                </a:schemeClr>
              </a:buClr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подачу додаткових доказів </a:t>
            </a:r>
          </a:p>
          <a:p>
            <a:pPr lvl="0" algn="just">
              <a:buClr>
                <a:schemeClr val="bg2">
                  <a:lumMod val="50000"/>
                </a:schemeClr>
              </a:buClr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проведення закритого засідання </a:t>
            </a:r>
          </a:p>
          <a:p>
            <a:pPr lvl="0" algn="just">
              <a:buClr>
                <a:schemeClr val="bg2">
                  <a:lumMod val="50000"/>
                </a:schemeClr>
              </a:buClr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участь представника </a:t>
            </a:r>
          </a:p>
          <a:p>
            <a:pPr lvl="0" algn="just">
              <a:buClr>
                <a:schemeClr val="bg2">
                  <a:lumMod val="50000"/>
                </a:schemeClr>
              </a:buClr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допит свідків</a:t>
            </a:r>
          </a:p>
          <a:p>
            <a:pPr lvl="0" algn="just">
              <a:buClr>
                <a:schemeClr val="bg2">
                  <a:lumMod val="50000"/>
                </a:schemeClr>
              </a:buClr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виклик свідка (у разі неможливості самостійно забезпечити явку)</a:t>
            </a:r>
          </a:p>
          <a:p>
            <a:pPr lvl="0" algn="just">
              <a:buClr>
                <a:schemeClr val="bg2">
                  <a:lumMod val="50000"/>
                </a:schemeClr>
              </a:buClr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запрошення інших осіб</a:t>
            </a:r>
          </a:p>
          <a:p>
            <a:pPr lvl="0" algn="just">
              <a:buClr>
                <a:schemeClr val="bg2">
                  <a:lumMod val="50000"/>
                </a:schemeClr>
              </a:buClr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про відкладення розгляду справи</a:t>
            </a:r>
          </a:p>
          <a:p>
            <a:pPr algn="ctr">
              <a:buFont typeface="Wingdings" pitchFamily="2" charset="2"/>
              <a:buChar char="ü"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uk-UA" sz="30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Клопотання під час слухання дисциплінарної справи:</a:t>
            </a:r>
            <a:endParaRPr lang="uk-UA" sz="3000" b="1" dirty="0"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980728"/>
            <a:ext cx="7602048" cy="4800600"/>
          </a:xfrm>
        </p:spPr>
        <p:txBody>
          <a:bodyPr/>
          <a:lstStyle/>
          <a:p>
            <a:pPr lvl="0" algn="just">
              <a:buFont typeface="Wingdings" pitchFamily="2" charset="2"/>
              <a:buChar char="Ø"/>
            </a:pPr>
            <a:endParaRPr lang="uk-UA" i="1" dirty="0" smtClean="0"/>
          </a:p>
          <a:p>
            <a:pPr lvl="0" algn="just">
              <a:buFont typeface="Wingdings" pitchFamily="2" charset="2"/>
              <a:buChar char="Ø"/>
            </a:pPr>
            <a:endParaRPr lang="uk-UA" i="1" dirty="0" smtClean="0"/>
          </a:p>
          <a:p>
            <a:pPr lvl="0" algn="just">
              <a:buClr>
                <a:schemeClr val="bg2">
                  <a:lumMod val="50000"/>
                </a:schemeClr>
              </a:buClr>
              <a:buSzPct val="100000"/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клопотання, зазначені вище, у випадку їх незаявлення до засідання</a:t>
            </a:r>
          </a:p>
          <a:p>
            <a:pPr lvl="0" algn="just">
              <a:buClr>
                <a:schemeClr val="bg2">
                  <a:lumMod val="50000"/>
                </a:schemeClr>
              </a:buClr>
              <a:buSzPct val="100000"/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оголошення перерви для додаткової підготовки </a:t>
            </a:r>
          </a:p>
          <a:p>
            <a:pPr lvl="0" algn="just">
              <a:buClr>
                <a:schemeClr val="bg2">
                  <a:lumMod val="50000"/>
                </a:schemeClr>
              </a:buClr>
              <a:buSzPct val="100000"/>
              <a:buFont typeface="Arial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проведення додаткової перевірки </a:t>
            </a:r>
          </a:p>
          <a:p>
            <a:pPr algn="just"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312</TotalTime>
  <Words>441</Words>
  <Application>Microsoft Office PowerPoint</Application>
  <PresentationFormat>Экран (4:3)</PresentationFormat>
  <Paragraphs>62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ЗАЯВЛЕННЯ КЛОПОТАНЬ</vt:lpstr>
      <vt:lpstr>Слайд 2</vt:lpstr>
      <vt:lpstr>Слайд 3</vt:lpstr>
      <vt:lpstr>Слайд 4</vt:lpstr>
      <vt:lpstr>ВИДИ КЛОПОТАНЬ</vt:lpstr>
      <vt:lpstr>ВИДИ КЛОПОТАНЬ</vt:lpstr>
      <vt:lpstr>Клопотання під час попереднього вивчення та перевірки дисциплінарної скарги членом Дисциплінарної палати ВРП:</vt:lpstr>
      <vt:lpstr>Клопотання до початку розгляду дисциплінарної справи:</vt:lpstr>
      <vt:lpstr>Клопотання під час слухання дисциплінарної справи:</vt:lpstr>
      <vt:lpstr>Клопотання під час оскарження рішення Дисциплінарної палати:</vt:lpstr>
      <vt:lpstr>Клопотання під час розгляду скарги на рішення Дисциплінарної палати:</vt:lpstr>
      <vt:lpstr>ВИСНОВКИ: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Підготовка судді до розгляду дисциплінарної справи</dc:title>
  <dc:creator>samofalmm</dc:creator>
  <cp:lastModifiedBy>1</cp:lastModifiedBy>
  <cp:revision>36</cp:revision>
  <dcterms:created xsi:type="dcterms:W3CDTF">2015-07-03T08:59:10Z</dcterms:created>
  <dcterms:modified xsi:type="dcterms:W3CDTF">2017-03-30T11:59:11Z</dcterms:modified>
</cp:coreProperties>
</file>